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9mEk9TR1Ek8SGddS+riV5hIfr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dia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 és függőleges szöveg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üggőleges cím és szöveg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 és tartalom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zakaszfejléc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artalomrész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Összehasonlítás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sak cím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Üres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talomrész képaláírással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ép képaláírással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18.jpg"/><Relationship Id="rId6" Type="http://schemas.openxmlformats.org/officeDocument/2006/relationships/image" Target="../media/image2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hyperlink" Target="https://www.origo.hu/nagyvilag/percrolpercre/20231126-uj-taktikat-vetnek-be-az-oroszok-nagy-a-baj-a-lengyel-hataron-orosz-ukran-haboru.html" TargetMode="External"/><Relationship Id="rId6" Type="http://schemas.openxmlformats.org/officeDocument/2006/relationships/hyperlink" Target="https://index.hu/kulfold/2023/12/12/haboru-orosz-ukran-konfliktus-kijev-moszkva-vlagyimir-putyin-volodimir-zelenszkij-nato-eu/oroszorszag-15-dronnal-tamadta-ukrajnat-kedd-hajnalba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488141" y="15795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/>
              <a:t>Kvantitatív szövegelemzés projekt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8364069" y="6080779"/>
            <a:ext cx="4885765" cy="705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hu-HU"/>
              <a:t>Szloboda Huba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Adattisztítás</a:t>
            </a:r>
            <a:endParaRPr/>
          </a:p>
        </p:txBody>
      </p:sp>
      <p:sp>
        <p:nvSpPr>
          <p:cNvPr id="169" name="Google Shape;16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6583"/>
            <a:ext cx="12192000" cy="2544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035" y="0"/>
            <a:ext cx="114399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/>
          <p:nvPr/>
        </p:nvSpPr>
        <p:spPr>
          <a:xfrm>
            <a:off x="376518" y="268941"/>
            <a:ext cx="11295529" cy="76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76532" l="83" r="-83" t="-281"/>
          <a:stretch/>
        </p:blipFill>
        <p:spPr>
          <a:xfrm>
            <a:off x="0" y="1345186"/>
            <a:ext cx="12192000" cy="2524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3"/>
          <p:cNvSpPr/>
          <p:nvPr/>
        </p:nvSpPr>
        <p:spPr>
          <a:xfrm>
            <a:off x="0" y="2492943"/>
            <a:ext cx="1915427" cy="4331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További tisztítás R-ben</a:t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608" y="1690688"/>
            <a:ext cx="846772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Korpusz</a:t>
            </a:r>
            <a:endParaRPr/>
          </a:p>
        </p:txBody>
      </p:sp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838200" y="1541929"/>
            <a:ext cx="10515600" cy="5217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Szűrés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hu-HU"/>
              <a:t>url-ek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hu-HU"/>
              <a:t>Szimbólumok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hu-HU"/>
              <a:t>Boilerplate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Kisbetűsítés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Dátumok rendezése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Lemmatizálás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Stopszavak kidobása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Kb. 1100 cikk maradt a 2100-ból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Min karakterszám: 556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Max karakterszám : 3774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5222032" y="1077988"/>
            <a:ext cx="6279686" cy="5303550"/>
          </a:xfrm>
          <a:prstGeom prst="cloud">
            <a:avLst/>
          </a:prstGeom>
          <a:solidFill>
            <a:srgbClr val="B3C6E7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358588" y="1873624"/>
            <a:ext cx="5271247" cy="3630706"/>
          </a:xfrm>
          <a:prstGeom prst="cloud">
            <a:avLst/>
          </a:prstGeom>
          <a:solidFill>
            <a:srgbClr val="DDEAF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Kéttébontott szentimentelemzés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1651820" y="2798765"/>
            <a:ext cx="2368534" cy="369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Egész cikk szentimentje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6089350" y="2852119"/>
            <a:ext cx="5075492" cy="369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„putyin” kifejezés körüli 300 karakter szentimentje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838200" y="3406598"/>
            <a:ext cx="39957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-Nagyobb szórás 	(100-as pontszám)</a:t>
            </a:r>
            <a:b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-Szezonalitás	Téli és nyári évszakok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6806726" y="3406598"/>
            <a:ext cx="36407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-Kisebb szórás 	(20-as pontszám)</a:t>
            </a:r>
            <a:b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-Nincs szezonalitás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descr="http://127.0.0.1:8173/graphics/plot_zoom_png?width=1422&amp;height=775" id="217" name="Google Shape;217;p17"/>
          <p:cNvSpPr/>
          <p:nvPr/>
        </p:nvSpPr>
        <p:spPr>
          <a:xfrm>
            <a:off x="155573" y="-144463"/>
            <a:ext cx="12762567" cy="9445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87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Alkalmazott technika</a:t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Szentimentelemzés – bag of words - HunmineR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Pontszámok hosszárendelése a tokenekhez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Idősor készítése a szentiment pontszámok alapján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„putyin” szó körül levő 150-150 karakterre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10" y="0"/>
            <a:ext cx="117087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/>
          <p:nvPr/>
        </p:nvSpPr>
        <p:spPr>
          <a:xfrm>
            <a:off x="338667" y="118533"/>
            <a:ext cx="431800" cy="406400"/>
          </a:xfrm>
          <a:prstGeom prst="ellipse">
            <a:avLst/>
          </a:prstGeom>
          <a:noFill/>
          <a:ln cap="flat" cmpd="sng" w="2857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70139">
            <a:off x="-226943" y="2248165"/>
            <a:ext cx="4235824" cy="27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3875" y="1505044"/>
            <a:ext cx="4539175" cy="291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178631">
            <a:off x="-2897280" y="5019543"/>
            <a:ext cx="5283467" cy="277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 rot="956467">
            <a:off x="7442341" y="802114"/>
            <a:ext cx="451485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>
            <p:ph type="title"/>
          </p:nvPr>
        </p:nvSpPr>
        <p:spPr>
          <a:xfrm>
            <a:off x="275662" y="1849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Miért fontos a megközelítés?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03105">
            <a:off x="1880005" y="4385476"/>
            <a:ext cx="5124823" cy="288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497434">
            <a:off x="6947647" y="3473983"/>
            <a:ext cx="5235389" cy="34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10" y="0"/>
            <a:ext cx="117087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/>
          <p:nvPr/>
        </p:nvSpPr>
        <p:spPr>
          <a:xfrm>
            <a:off x="324005" y="228600"/>
            <a:ext cx="431800" cy="406400"/>
          </a:xfrm>
          <a:prstGeom prst="ellipse">
            <a:avLst/>
          </a:prstGeom>
          <a:noFill/>
          <a:ln cap="flat" cmpd="sng" w="2857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Konklúzió</a:t>
            </a:r>
            <a:endParaRPr/>
          </a:p>
        </p:txBody>
      </p:sp>
      <p:sp>
        <p:nvSpPr>
          <p:cNvPr id="246" name="Google Shape;246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A háború kitörését követően cikkre aggregálva </a:t>
            </a:r>
            <a:r>
              <a:rPr b="1" lang="hu-HU"/>
              <a:t>téli és nyári hónapok</a:t>
            </a:r>
            <a:r>
              <a:rPr lang="hu-HU"/>
              <a:t> </a:t>
            </a:r>
            <a:r>
              <a:rPr b="1" lang="hu-HU"/>
              <a:t>szezonalitás</a:t>
            </a:r>
            <a:r>
              <a:rPr lang="hu-HU"/>
              <a:t>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Nincs trendhatás a „putyin” kifejezés közelében.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Emiatt Vlagyimir Putyin megítéléséről habár nem, de a róla szóló cikkekről elmondható, hogy az invázió óta minden ősszel pozitívabbak a cikkek, míg nyaranta negatívabbak.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A H</a:t>
            </a:r>
            <a:r>
              <a:rPr baseline="-25000" lang="hu-HU"/>
              <a:t>0</a:t>
            </a:r>
            <a:r>
              <a:rPr lang="hu-HU"/>
              <a:t> kerül elfogadásra az adatok egyenlőtlen eloszlása miatt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Limitációk</a:t>
            </a:r>
            <a:endParaRPr/>
          </a:p>
        </p:txBody>
      </p:sp>
      <p:sp>
        <p:nvSpPr>
          <p:cNvPr id="252" name="Google Shape;25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Az adatok beszerzése elhúzódott: </a:t>
            </a:r>
            <a:r>
              <a:rPr b="1" i="1" lang="hu-HU"/>
              <a:t>kevés idő</a:t>
            </a:r>
            <a:r>
              <a:rPr lang="hu-HU"/>
              <a:t> jutott az elemzésre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Adatbeszerzésnél „</a:t>
            </a:r>
            <a:r>
              <a:rPr b="1" i="1" lang="hu-HU"/>
              <a:t>háború</a:t>
            </a:r>
            <a:r>
              <a:rPr lang="hu-HU"/>
              <a:t>” címke szükségessége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i="1" lang="hu-HU"/>
              <a:t>Adatok ferdesége</a:t>
            </a:r>
            <a:r>
              <a:rPr lang="hu-HU"/>
              <a:t>: negative skew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i="1" lang="hu-HU"/>
              <a:t>Pontosabb szűrés</a:t>
            </a:r>
            <a:r>
              <a:rPr lang="hu-HU"/>
              <a:t> a „putyin” kifejezés környékén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Körültekintőbb </a:t>
            </a:r>
            <a:r>
              <a:rPr b="1" i="1" lang="hu-HU"/>
              <a:t>kérdésfeltevés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+ Másik médiummal való összehasonlítás (origo.hu)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Köszönöm a figyelmet!	</a:t>
            </a:r>
            <a:endParaRPr/>
          </a:p>
        </p:txBody>
      </p:sp>
      <p:sp>
        <p:nvSpPr>
          <p:cNvPr id="258" name="Google Shape;258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Várom kérdéseiteket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 rot="1596237">
            <a:off x="3414688" y="-362856"/>
            <a:ext cx="5369859" cy="8784128"/>
          </a:xfrm>
          <a:prstGeom prst="lightningBolt">
            <a:avLst/>
          </a:prstGeom>
          <a:solidFill>
            <a:srgbClr val="001492">
              <a:alpha val="84705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 rot="1766568">
            <a:off x="4213842" y="117676"/>
            <a:ext cx="5369859" cy="8784128"/>
          </a:xfrm>
          <a:prstGeom prst="lightningBolt">
            <a:avLst/>
          </a:prstGeom>
          <a:solidFill>
            <a:srgbClr val="FF9600">
              <a:alpha val="84705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0688"/>
            <a:ext cx="6489514" cy="252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6292" y="1416331"/>
            <a:ext cx="5542954" cy="3078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2464827" y="4671921"/>
            <a:ext cx="1559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-H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origo.hu (</a:t>
            </a:r>
            <a:r>
              <a:rPr b="0" i="0" lang="hu-HU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b="0" i="0" lang="hu-H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8984877" y="4671921"/>
            <a:ext cx="18377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Index.hu (</a:t>
            </a:r>
            <a:r>
              <a:rPr lang="hu-H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hu-H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 rot="-8305962">
            <a:off x="-2021470" y="6660380"/>
            <a:ext cx="3715415" cy="1525158"/>
          </a:xfrm>
          <a:prstGeom prst="triangle">
            <a:avLst>
              <a:gd fmla="val 62372" name="adj"/>
            </a:avLst>
          </a:prstGeom>
          <a:solidFill>
            <a:srgbClr val="00149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 flipH="1" rot="8305962">
            <a:off x="10680825" y="6446085"/>
            <a:ext cx="3715415" cy="1525158"/>
          </a:xfrm>
          <a:prstGeom prst="triangle">
            <a:avLst>
              <a:gd fmla="val 62372" name="adj"/>
            </a:avLst>
          </a:prstGeom>
          <a:solidFill>
            <a:srgbClr val="FF96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Relevancia</a:t>
            </a:r>
            <a:endParaRPr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1.) Magyarország egyik legolvasottabb oldala – rengetegen szerzik innen napi híreiket, amik vélhetően hatással vannak világlátásukra.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2.) Jobbra tolódott szerkesztőség?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3.) Elemezhető időbeli távolságra (és cikkmennyiségre)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 rot="1766568">
            <a:off x="9885762" y="-880395"/>
            <a:ext cx="5369859" cy="8784128"/>
          </a:xfrm>
          <a:prstGeom prst="lightningBolt">
            <a:avLst/>
          </a:prstGeom>
          <a:solidFill>
            <a:srgbClr val="FF9600">
              <a:alpha val="84705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Kutatási kérdések	</a:t>
            </a:r>
            <a:endParaRPr/>
          </a:p>
        </p:txBody>
      </p:sp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Van-e trendszerű változása a „putyin”-t tartalmazó cikkek szentimentjének a háború elhúzódásával?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Index.hu újságíróinak tömeges felmondása (2021.07.24) hoz-e változást?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 rot="1766568">
            <a:off x="9229980" y="-751086"/>
            <a:ext cx="5369859" cy="8784128"/>
          </a:xfrm>
          <a:prstGeom prst="lightningBolt">
            <a:avLst/>
          </a:prstGeom>
          <a:solidFill>
            <a:srgbClr val="FF9600">
              <a:alpha val="84705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Hipotézisek</a:t>
            </a:r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H</a:t>
            </a:r>
            <a:r>
              <a:rPr baseline="-25000" lang="hu-HU"/>
              <a:t>0</a:t>
            </a:r>
            <a:r>
              <a:rPr lang="hu-HU"/>
              <a:t>: nincs trendszerű szentimentmozgás a letöltött cikkeknél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H</a:t>
            </a:r>
            <a:r>
              <a:rPr baseline="-25000" lang="hu-HU"/>
              <a:t>1</a:t>
            </a:r>
            <a:r>
              <a:rPr lang="hu-HU"/>
              <a:t>: van trendszerű szentimentváltozás a letöltött cikkeknél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Adatok</a:t>
            </a:r>
            <a:endParaRPr/>
          </a:p>
        </p:txBody>
      </p:sp>
      <p:sp>
        <p:nvSpPr>
          <p:cNvPr id="136" name="Google Shape;13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71718" y="243512"/>
            <a:ext cx="309282" cy="637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Adatok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Beszerzése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/>
          <p:nvPr/>
        </p:nvSpPr>
        <p:spPr>
          <a:xfrm>
            <a:off x="7413812" y="2339788"/>
            <a:ext cx="2671482" cy="142538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7413812" y="4885765"/>
            <a:ext cx="2671482" cy="69028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3292289" y="2411506"/>
            <a:ext cx="2671482" cy="25101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61" y="0"/>
            <a:ext cx="109842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8202706" y="2823882"/>
            <a:ext cx="1667435" cy="116542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2023-12-10T14:58:37Z</dcterms:created>
  <dc:creator>Microsoft-fiók</dc:creator>
</cp:coreProperties>
</file>